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Impact" panose="020B0806030902050204" pitchFamily="34" charset="0"/>
      <p:regular r:id="rId12"/>
    </p:embeddedFont>
    <p:embeddedFont>
      <p:font typeface="Calibri" panose="020F0502020204030204" pitchFamily="34" charset="0"/>
      <p:regular r:id="rId13"/>
      <p:bold r:id="rId14"/>
      <p:italic r:id="rId15"/>
      <p:boldItalic r:id="rId16"/>
    </p:embeddedFont>
    <p:embeddedFont>
      <p:font typeface="Aclonica" panose="020B0604020202020204" charset="0"/>
      <p:regular r:id="rId17"/>
    </p:embeddedFont>
    <p:embeddedFont>
      <p:font typeface="Amatic SC" panose="020B0604020202020204" charset="0"/>
      <p:regular r:id="rId18"/>
      <p:bold r:id="rId19"/>
    </p:embeddedFont>
    <p:embeddedFont>
      <p:font typeface="Permanent Marker" panose="020B0604020202020204" charset="0"/>
      <p:regular r:id="rId20"/>
    </p:embeddedFont>
    <p:embeddedFont>
      <p:font typeface="Ultra" panose="020B0604020202020204" charset="0"/>
      <p:regular r:id="rId21"/>
    </p:embeddedFont>
    <p:embeddedFont>
      <p:font typeface="Comic Sans MS" panose="030F0702030302020204" pitchFamily="66"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7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96132027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692241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87335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68079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58701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49229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72506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31715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83999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66054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defRPr sz="1800">
                <a:solidFill>
                  <a:schemeClr val="dk2"/>
                </a:solidFill>
              </a:defRPr>
            </a:lvl1pPr>
            <a:lvl2pPr lvl="1" rtl="0">
              <a:lnSpc>
                <a:spcPct val="115000"/>
              </a:lnSpc>
              <a:spcBef>
                <a:spcPts val="0"/>
              </a:spcBef>
              <a:spcAft>
                <a:spcPts val="1600"/>
              </a:spcAft>
              <a:buClr>
                <a:schemeClr val="dk2"/>
              </a:buClr>
              <a:defRPr>
                <a:solidFill>
                  <a:schemeClr val="dk2"/>
                </a:solidFill>
              </a:defRPr>
            </a:lvl2pPr>
            <a:lvl3pPr lvl="2" rtl="0">
              <a:lnSpc>
                <a:spcPct val="115000"/>
              </a:lnSpc>
              <a:spcBef>
                <a:spcPts val="0"/>
              </a:spcBef>
              <a:spcAft>
                <a:spcPts val="1600"/>
              </a:spcAft>
              <a:buClr>
                <a:schemeClr val="dk2"/>
              </a:buClr>
              <a:defRPr>
                <a:solidFill>
                  <a:schemeClr val="dk2"/>
                </a:solidFill>
              </a:defRPr>
            </a:lvl3pPr>
            <a:lvl4pPr lvl="3" rtl="0">
              <a:lnSpc>
                <a:spcPct val="115000"/>
              </a:lnSpc>
              <a:spcBef>
                <a:spcPts val="0"/>
              </a:spcBef>
              <a:spcAft>
                <a:spcPts val="1600"/>
              </a:spcAft>
              <a:buClr>
                <a:schemeClr val="dk2"/>
              </a:buClr>
              <a:defRPr>
                <a:solidFill>
                  <a:schemeClr val="dk2"/>
                </a:solidFill>
              </a:defRPr>
            </a:lvl4pPr>
            <a:lvl5pPr lvl="4" rtl="0">
              <a:lnSpc>
                <a:spcPct val="115000"/>
              </a:lnSpc>
              <a:spcBef>
                <a:spcPts val="0"/>
              </a:spcBef>
              <a:spcAft>
                <a:spcPts val="1600"/>
              </a:spcAft>
              <a:buClr>
                <a:schemeClr val="dk2"/>
              </a:buClr>
              <a:defRPr>
                <a:solidFill>
                  <a:schemeClr val="dk2"/>
                </a:solidFill>
              </a:defRPr>
            </a:lvl5pPr>
            <a:lvl6pPr lvl="5" rtl="0">
              <a:lnSpc>
                <a:spcPct val="115000"/>
              </a:lnSpc>
              <a:spcBef>
                <a:spcPts val="0"/>
              </a:spcBef>
              <a:spcAft>
                <a:spcPts val="1600"/>
              </a:spcAft>
              <a:buClr>
                <a:schemeClr val="dk2"/>
              </a:buClr>
              <a:defRPr>
                <a:solidFill>
                  <a:schemeClr val="dk2"/>
                </a:solidFill>
              </a:defRPr>
            </a:lvl6pPr>
            <a:lvl7pPr lvl="6" rtl="0">
              <a:lnSpc>
                <a:spcPct val="115000"/>
              </a:lnSpc>
              <a:spcBef>
                <a:spcPts val="0"/>
              </a:spcBef>
              <a:spcAft>
                <a:spcPts val="1600"/>
              </a:spcAft>
              <a:buClr>
                <a:schemeClr val="dk2"/>
              </a:buClr>
              <a:defRPr>
                <a:solidFill>
                  <a:schemeClr val="dk2"/>
                </a:solidFill>
              </a:defRPr>
            </a:lvl7pPr>
            <a:lvl8pPr lvl="7" rtl="0">
              <a:lnSpc>
                <a:spcPct val="115000"/>
              </a:lnSpc>
              <a:spcBef>
                <a:spcPts val="0"/>
              </a:spcBef>
              <a:spcAft>
                <a:spcPts val="1600"/>
              </a:spcAft>
              <a:buClr>
                <a:schemeClr val="dk2"/>
              </a:buClr>
              <a:defRPr>
                <a:solidFill>
                  <a:schemeClr val="dk2"/>
                </a:solidFill>
              </a:defRPr>
            </a:lvl8pPr>
            <a:lvl9pPr lvl="8" rtl="0">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www.google.com/searchbyimage?image_url=https://www.theanimalprintshop.com/images/P/Animal-Art_American%20Buffalo-01.jpg&amp;sbisrc=imghover&amp;safe=active&amp;bih=667&amp;biw=1366" TargetMode="External"/><Relationship Id="rId4" Type="http://schemas.openxmlformats.org/officeDocument/2006/relationships/hyperlink" Target="https://www.google.com/search?tbs=simg:m00&amp;tbnid=h-xTBkzQbqT3nM:&amp;docid=AuxrhREtZEYdAM&amp;safe=active&amp;bih=667&amp;biw=1366&amp;tbm=isc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4125"/>
        </a:solid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7725"/>
            <a:ext cx="8520600" cy="2052600"/>
          </a:xfrm>
          <a:prstGeom prst="rect">
            <a:avLst/>
          </a:prstGeom>
        </p:spPr>
        <p:txBody>
          <a:bodyPr lIns="91425" tIns="91425" rIns="91425" bIns="91425" anchor="b" anchorCtr="0">
            <a:noAutofit/>
          </a:bodyPr>
          <a:lstStyle/>
          <a:p>
            <a:pPr lvl="0" algn="l" rtl="0">
              <a:spcBef>
                <a:spcPts val="0"/>
              </a:spcBef>
              <a:buNone/>
            </a:pPr>
            <a:r>
              <a:rPr lang="en"/>
              <a:t>               </a:t>
            </a:r>
            <a:r>
              <a:rPr lang="en">
                <a:latin typeface="Permanent Marker"/>
                <a:ea typeface="Permanent Marker"/>
                <a:cs typeface="Permanent Marker"/>
                <a:sym typeface="Permanent Marker"/>
              </a:rPr>
              <a:t>Pawnee</a:t>
            </a:r>
          </a:p>
        </p:txBody>
      </p:sp>
      <p:sp>
        <p:nvSpPr>
          <p:cNvPr id="55" name="Shape 55"/>
          <p:cNvSpPr txBox="1"/>
          <p:nvPr/>
        </p:nvSpPr>
        <p:spPr>
          <a:xfrm rot="847">
            <a:off x="1317768" y="3436024"/>
            <a:ext cx="7303500" cy="317700"/>
          </a:xfrm>
          <a:prstGeom prst="rect">
            <a:avLst/>
          </a:prstGeom>
          <a:noFill/>
          <a:ln>
            <a:noFill/>
          </a:ln>
        </p:spPr>
        <p:txBody>
          <a:bodyPr lIns="91425" tIns="91425" rIns="91425" bIns="91425" anchor="t" anchorCtr="0">
            <a:noAutofit/>
          </a:bodyPr>
          <a:lstStyle/>
          <a:p>
            <a:pPr lvl="0">
              <a:spcBef>
                <a:spcPts val="0"/>
              </a:spcBef>
              <a:buNone/>
            </a:pPr>
            <a:r>
              <a:rPr lang="en" sz="3000">
                <a:latin typeface="Permanent Marker"/>
                <a:ea typeface="Permanent Marker"/>
                <a:cs typeface="Permanent Marker"/>
                <a:sym typeface="Permanent Marker"/>
              </a:rPr>
              <a:t>Oliver, Hilary, Lila, Miguel, Dylan</a:t>
            </a:r>
          </a:p>
          <a:p>
            <a:pPr lvl="0" rtl="0">
              <a:spcBef>
                <a:spcPts val="0"/>
              </a:spcBef>
              <a:buNone/>
            </a:pPr>
            <a:r>
              <a:rPr lang="en" sz="1800">
                <a:latin typeface="Permanent Marker"/>
                <a:ea typeface="Permanent Marker"/>
                <a:cs typeface="Permanent Marker"/>
                <a:sym typeface="Permanent Marker"/>
              </a:rPr>
              <a:t>					eNJOY THE SHOW!</a:t>
            </a:r>
          </a:p>
        </p:txBody>
      </p:sp>
      <p:pic>
        <p:nvPicPr>
          <p:cNvPr id="56" name="Shape 56" descr="Tipi"/>
          <p:cNvPicPr preferRelativeResize="0"/>
          <p:nvPr/>
        </p:nvPicPr>
        <p:blipFill>
          <a:blip r:embed="rId3">
            <a:alphaModFix/>
          </a:blip>
          <a:stretch>
            <a:fillRect/>
          </a:stretch>
        </p:blipFill>
        <p:spPr>
          <a:xfrm>
            <a:off x="311700" y="-5600"/>
            <a:ext cx="2424622" cy="1991044"/>
          </a:xfrm>
          <a:prstGeom prst="rect">
            <a:avLst/>
          </a:prstGeom>
          <a:noFill/>
          <a:ln>
            <a:noFill/>
          </a:ln>
        </p:spPr>
      </p:pic>
      <p:sp>
        <p:nvSpPr>
          <p:cNvPr id="57" name="Shape 57"/>
          <p:cNvSpPr txBox="1"/>
          <p:nvPr/>
        </p:nvSpPr>
        <p:spPr>
          <a:xfrm rot="-828878">
            <a:off x="6506707" y="830214"/>
            <a:ext cx="2106946" cy="319422"/>
          </a:xfrm>
          <a:prstGeom prst="rect">
            <a:avLst/>
          </a:prstGeom>
          <a:noFill/>
          <a:ln>
            <a:noFill/>
          </a:ln>
        </p:spPr>
        <p:txBody>
          <a:bodyPr lIns="91425" tIns="91425" rIns="91425" bIns="91425" anchor="t" anchorCtr="0">
            <a:noAutofit/>
          </a:bodyPr>
          <a:lstStyle/>
          <a:p>
            <a:pPr lvl="0">
              <a:spcBef>
                <a:spcPts val="0"/>
              </a:spcBef>
              <a:buNone/>
            </a:pPr>
            <a:r>
              <a:rPr lang="en" sz="1800">
                <a:solidFill>
                  <a:srgbClr val="FBFF00"/>
                </a:solidFill>
                <a:latin typeface="Permanent Marker"/>
                <a:ea typeface="Permanent Marker"/>
                <a:cs typeface="Permanent Marker"/>
                <a:sym typeface="Permanent Marker"/>
              </a:rPr>
              <a:t>Say:paH-nee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0" y="0"/>
            <a:ext cx="8520600" cy="572700"/>
          </a:xfrm>
          <a:prstGeom prst="rect">
            <a:avLst/>
          </a:prstGeom>
        </p:spPr>
        <p:txBody>
          <a:bodyPr lIns="91425" tIns="91425" rIns="91425" bIns="91425" anchor="t" anchorCtr="0">
            <a:noAutofit/>
          </a:bodyPr>
          <a:lstStyle/>
          <a:p>
            <a:pPr lvl="0" rtl="0">
              <a:spcBef>
                <a:spcPts val="0"/>
              </a:spcBef>
              <a:buNone/>
            </a:pPr>
            <a:r>
              <a:rPr lang="en"/>
              <a:t>Clothes worn by the Pawnee Tribe </a:t>
            </a:r>
            <a:r>
              <a:rPr lang="en" sz="1400"/>
              <a:t>By: Dylan</a:t>
            </a:r>
          </a:p>
        </p:txBody>
      </p:sp>
      <p:sp>
        <p:nvSpPr>
          <p:cNvPr id="63" name="Shape 63"/>
          <p:cNvSpPr txBox="1">
            <a:spLocks noGrp="1"/>
          </p:cNvSpPr>
          <p:nvPr>
            <p:ph type="body" idx="1"/>
          </p:nvPr>
        </p:nvSpPr>
        <p:spPr>
          <a:xfrm>
            <a:off x="0" y="572700"/>
            <a:ext cx="9144000" cy="4570800"/>
          </a:xfrm>
          <a:prstGeom prst="rect">
            <a:avLst/>
          </a:prstGeom>
        </p:spPr>
        <p:txBody>
          <a:bodyPr lIns="91425" tIns="91425" rIns="91425" bIns="91425" anchor="t" anchorCtr="0">
            <a:noAutofit/>
          </a:bodyPr>
          <a:lstStyle/>
          <a:p>
            <a:pPr marL="457200" lvl="0" indent="-228600" rtl="0">
              <a:spcBef>
                <a:spcPts val="0"/>
              </a:spcBef>
              <a:spcAft>
                <a:spcPts val="0"/>
              </a:spcAft>
            </a:pPr>
            <a:r>
              <a:rPr lang="en"/>
              <a:t>The clothes were mainly made out of buffalo fur and hide, but also deerskin. </a:t>
            </a:r>
          </a:p>
          <a:p>
            <a:pPr marL="457200" lvl="0" indent="-228600" rtl="0">
              <a:spcBef>
                <a:spcPts val="0"/>
              </a:spcBef>
              <a:spcAft>
                <a:spcPts val="0"/>
              </a:spcAft>
            </a:pPr>
            <a:r>
              <a:rPr lang="en"/>
              <a:t>The women would usually make the clothing, decorating it with porcupine quills and beads. </a:t>
            </a:r>
          </a:p>
          <a:p>
            <a:pPr lvl="0" rtl="0">
              <a:spcBef>
                <a:spcPts val="0"/>
              </a:spcBef>
              <a:spcAft>
                <a:spcPts val="0"/>
              </a:spcAft>
              <a:buNone/>
            </a:pPr>
            <a:endParaRPr/>
          </a:p>
          <a:p>
            <a:pPr lvl="0" rtl="0">
              <a:spcBef>
                <a:spcPts val="0"/>
              </a:spcBef>
              <a:spcAft>
                <a:spcPts val="0"/>
              </a:spcAft>
              <a:buNone/>
            </a:pPr>
            <a:r>
              <a:rPr lang="en"/>
              <a:t>Men:  </a:t>
            </a:r>
          </a:p>
          <a:p>
            <a:pPr marL="457200" lvl="0" indent="-228600" rtl="0">
              <a:spcBef>
                <a:spcPts val="0"/>
              </a:spcBef>
              <a:spcAft>
                <a:spcPts val="0"/>
              </a:spcAft>
            </a:pPr>
            <a:r>
              <a:rPr lang="en"/>
              <a:t>breechcloths and leather leggings </a:t>
            </a:r>
          </a:p>
          <a:p>
            <a:pPr marL="457200" lvl="0" indent="-228600" rtl="0">
              <a:spcBef>
                <a:spcPts val="0"/>
              </a:spcBef>
              <a:spcAft>
                <a:spcPts val="0"/>
              </a:spcAft>
            </a:pPr>
            <a:r>
              <a:rPr lang="en"/>
              <a:t>Warriors: buckskin shirts. </a:t>
            </a:r>
          </a:p>
          <a:p>
            <a:pPr marL="457200" lvl="0" indent="-228600" rtl="0">
              <a:spcBef>
                <a:spcPts val="0"/>
              </a:spcBef>
              <a:spcAft>
                <a:spcPts val="0"/>
              </a:spcAft>
            </a:pPr>
            <a:r>
              <a:rPr lang="en"/>
              <a:t>cloaks and blankets to keep warm and dry in cold weather. </a:t>
            </a:r>
          </a:p>
          <a:p>
            <a:pPr marL="457200" lvl="0" indent="-228600" rtl="0">
              <a:spcBef>
                <a:spcPts val="0"/>
              </a:spcBef>
              <a:spcAft>
                <a:spcPts val="0"/>
              </a:spcAft>
            </a:pPr>
            <a:r>
              <a:rPr lang="en"/>
              <a:t>They also wore a soft turban of fur</a:t>
            </a:r>
          </a:p>
          <a:p>
            <a:pPr lvl="0" rtl="0">
              <a:spcBef>
                <a:spcPts val="0"/>
              </a:spcBef>
              <a:spcAft>
                <a:spcPts val="0"/>
              </a:spcAft>
              <a:buNone/>
            </a:pPr>
            <a:endParaRPr/>
          </a:p>
          <a:p>
            <a:pPr lvl="0">
              <a:spcBef>
                <a:spcPts val="0"/>
              </a:spcBef>
              <a:spcAft>
                <a:spcPts val="0"/>
              </a:spcAft>
              <a:buNone/>
            </a:pPr>
            <a:r>
              <a:rPr lang="en"/>
              <a:t>Women: </a:t>
            </a:r>
          </a:p>
          <a:p>
            <a:pPr marL="457200" lvl="0" indent="-228600" rtl="0">
              <a:spcBef>
                <a:spcPts val="0"/>
              </a:spcBef>
              <a:spcAft>
                <a:spcPts val="0"/>
              </a:spcAft>
            </a:pPr>
            <a:r>
              <a:rPr lang="en"/>
              <a:t>poncho-like blouses and deerskin skirts </a:t>
            </a:r>
          </a:p>
          <a:p>
            <a:pPr marL="457200" lvl="0" indent="-228600" rtl="0">
              <a:spcBef>
                <a:spcPts val="0"/>
              </a:spcBef>
              <a:spcAft>
                <a:spcPts val="0"/>
              </a:spcAft>
            </a:pPr>
            <a:r>
              <a:rPr lang="en"/>
              <a:t>buffalo robes to keep warm and dry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0" y="0"/>
            <a:ext cx="8520600" cy="572700"/>
          </a:xfrm>
          <a:prstGeom prst="rect">
            <a:avLst/>
          </a:prstGeom>
        </p:spPr>
        <p:txBody>
          <a:bodyPr lIns="91425" tIns="91425" rIns="91425" bIns="91425" anchor="t" anchorCtr="0">
            <a:noAutofit/>
          </a:bodyPr>
          <a:lstStyle/>
          <a:p>
            <a:pPr lvl="0">
              <a:spcBef>
                <a:spcPts val="0"/>
              </a:spcBef>
              <a:buNone/>
            </a:pPr>
            <a:r>
              <a:rPr lang="en"/>
              <a:t>Clothing for men and women</a:t>
            </a:r>
          </a:p>
        </p:txBody>
      </p:sp>
      <p:sp>
        <p:nvSpPr>
          <p:cNvPr id="69" name="Shape 69"/>
          <p:cNvSpPr txBox="1">
            <a:spLocks noGrp="1"/>
          </p:cNvSpPr>
          <p:nvPr>
            <p:ph type="body" idx="1"/>
          </p:nvPr>
        </p:nvSpPr>
        <p:spPr>
          <a:xfrm>
            <a:off x="279600" y="792300"/>
            <a:ext cx="3999900" cy="3416400"/>
          </a:xfrm>
          <a:prstGeom prst="rect">
            <a:avLst/>
          </a:prstGeom>
          <a:ln w="9525" cap="flat" cmpd="sng">
            <a:solidFill>
              <a:srgbClr val="FF0000"/>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2400">
                <a:solidFill>
                  <a:srgbClr val="FF0000"/>
                </a:solidFill>
              </a:rPr>
              <a:t>Warrior buckskin shirt</a:t>
            </a:r>
          </a:p>
        </p:txBody>
      </p:sp>
      <p:sp>
        <p:nvSpPr>
          <p:cNvPr id="70" name="Shape 70"/>
          <p:cNvSpPr txBox="1">
            <a:spLocks noGrp="1"/>
          </p:cNvSpPr>
          <p:nvPr>
            <p:ph type="body" idx="2"/>
          </p:nvPr>
        </p:nvSpPr>
        <p:spPr>
          <a:xfrm>
            <a:off x="4715825" y="305575"/>
            <a:ext cx="4479900" cy="3416400"/>
          </a:xfrm>
          <a:prstGeom prst="rect">
            <a:avLst/>
          </a:prstGeom>
        </p:spPr>
        <p:txBody>
          <a:bodyPr lIns="91425" tIns="91425" rIns="91425" bIns="91425" anchor="t" anchorCtr="0">
            <a:noAutofit/>
          </a:bodyPr>
          <a:lstStyle/>
          <a:p>
            <a:pPr lvl="0">
              <a:spcBef>
                <a:spcPts val="0"/>
              </a:spcBef>
              <a:buNone/>
            </a:pPr>
            <a:r>
              <a:rPr lang="en" sz="2400">
                <a:solidFill>
                  <a:srgbClr val="6AA84F"/>
                </a:solidFill>
              </a:rPr>
              <a:t>poncho-like blouse made from buffalo hide and other materials</a:t>
            </a:r>
          </a:p>
        </p:txBody>
      </p:sp>
      <p:pic>
        <p:nvPicPr>
          <p:cNvPr id="71" name="Shape 71" descr="Sioux dress with fully beaded ..."/>
          <p:cNvPicPr preferRelativeResize="0"/>
          <p:nvPr/>
        </p:nvPicPr>
        <p:blipFill rotWithShape="1">
          <a:blip r:embed="rId3">
            <a:alphaModFix/>
          </a:blip>
          <a:srcRect t="7308" b="7316"/>
          <a:stretch/>
        </p:blipFill>
        <p:spPr>
          <a:xfrm>
            <a:off x="5616199" y="1458851"/>
            <a:ext cx="2763051" cy="3564951"/>
          </a:xfrm>
          <a:prstGeom prst="rect">
            <a:avLst/>
          </a:prstGeom>
          <a:noFill/>
          <a:ln>
            <a:noFill/>
          </a:ln>
        </p:spPr>
      </p:pic>
      <p:pic>
        <p:nvPicPr>
          <p:cNvPr id="72" name="Shape 72" descr="Man&amp;#39;s hide jacket."/>
          <p:cNvPicPr preferRelativeResize="0"/>
          <p:nvPr/>
        </p:nvPicPr>
        <p:blipFill>
          <a:blip r:embed="rId4">
            <a:alphaModFix/>
          </a:blip>
          <a:stretch>
            <a:fillRect/>
          </a:stretch>
        </p:blipFill>
        <p:spPr>
          <a:xfrm>
            <a:off x="382651" y="1419645"/>
            <a:ext cx="3283498" cy="3643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0" y="0"/>
            <a:ext cx="8520600" cy="572700"/>
          </a:xfrm>
          <a:prstGeom prst="rect">
            <a:avLst/>
          </a:prstGeom>
        </p:spPr>
        <p:txBody>
          <a:bodyPr lIns="91425" tIns="91425" rIns="91425" bIns="91425" anchor="t" anchorCtr="0">
            <a:noAutofit/>
          </a:bodyPr>
          <a:lstStyle/>
          <a:p>
            <a:pPr lvl="0" rtl="0">
              <a:spcBef>
                <a:spcPts val="0"/>
              </a:spcBef>
              <a:buNone/>
            </a:pPr>
            <a:r>
              <a:rPr lang="en">
                <a:solidFill>
                  <a:srgbClr val="00FFFF"/>
                </a:solidFill>
              </a:rPr>
              <a:t>Pawnee Tribe Houses   </a:t>
            </a:r>
            <a:r>
              <a:rPr lang="en" sz="1800">
                <a:solidFill>
                  <a:srgbClr val="00FFFF"/>
                </a:solidFill>
              </a:rPr>
              <a:t>By: Miguel</a:t>
            </a:r>
          </a:p>
        </p:txBody>
      </p:sp>
      <p:sp>
        <p:nvSpPr>
          <p:cNvPr id="78" name="Shape 78"/>
          <p:cNvSpPr txBox="1">
            <a:spLocks noGrp="1"/>
          </p:cNvSpPr>
          <p:nvPr>
            <p:ph type="body" idx="1"/>
          </p:nvPr>
        </p:nvSpPr>
        <p:spPr>
          <a:xfrm>
            <a:off x="0" y="722325"/>
            <a:ext cx="5424900" cy="34164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sz="2000">
                <a:solidFill>
                  <a:srgbClr val="00FFFF"/>
                </a:solidFill>
              </a:rPr>
              <a:t>Earthen houses:</a:t>
            </a:r>
          </a:p>
          <a:p>
            <a:pPr marL="457200" lvl="0" indent="-355600">
              <a:lnSpc>
                <a:spcPct val="100000"/>
              </a:lnSpc>
              <a:spcBef>
                <a:spcPts val="0"/>
              </a:spcBef>
              <a:spcAft>
                <a:spcPts val="0"/>
              </a:spcAft>
              <a:buSzPct val="100000"/>
            </a:pPr>
            <a:r>
              <a:rPr lang="en" sz="2000">
                <a:solidFill>
                  <a:srgbClr val="00FFFF"/>
                </a:solidFill>
              </a:rPr>
              <a:t>permanent, because they could hold against strong weather</a:t>
            </a:r>
            <a:r>
              <a:rPr lang="en" sz="2000">
                <a:solidFill>
                  <a:srgbClr val="000000"/>
                </a:solidFill>
              </a:rPr>
              <a:t>.</a:t>
            </a:r>
          </a:p>
          <a:p>
            <a:pPr marL="457200" lvl="0" indent="-355600" rtl="0">
              <a:lnSpc>
                <a:spcPct val="100000"/>
              </a:lnSpc>
              <a:spcBef>
                <a:spcPts val="0"/>
              </a:spcBef>
              <a:spcAft>
                <a:spcPts val="0"/>
              </a:spcAft>
              <a:buClr>
                <a:srgbClr val="00FFFF"/>
              </a:buClr>
              <a:buSzPct val="100000"/>
            </a:pPr>
            <a:r>
              <a:rPr lang="en" sz="2000">
                <a:solidFill>
                  <a:srgbClr val="00FFFF"/>
                </a:solidFill>
              </a:rPr>
              <a:t>built by placing long sticks to make the shape and layering the poles with reeds and earth.</a:t>
            </a:r>
          </a:p>
          <a:p>
            <a:pPr lvl="0">
              <a:lnSpc>
                <a:spcPct val="100000"/>
              </a:lnSpc>
              <a:spcBef>
                <a:spcPts val="0"/>
              </a:spcBef>
              <a:spcAft>
                <a:spcPts val="0"/>
              </a:spcAft>
              <a:buNone/>
            </a:pPr>
            <a:r>
              <a:rPr lang="en" sz="2000">
                <a:solidFill>
                  <a:srgbClr val="00FFFF"/>
                </a:solidFill>
              </a:rPr>
              <a:t> </a:t>
            </a:r>
          </a:p>
          <a:p>
            <a:pPr lvl="0" rtl="0">
              <a:lnSpc>
                <a:spcPct val="100000"/>
              </a:lnSpc>
              <a:spcBef>
                <a:spcPts val="0"/>
              </a:spcBef>
              <a:spcAft>
                <a:spcPts val="0"/>
              </a:spcAft>
              <a:buNone/>
            </a:pPr>
            <a:r>
              <a:rPr lang="en" sz="2000">
                <a:solidFill>
                  <a:srgbClr val="00FFFF"/>
                </a:solidFill>
              </a:rPr>
              <a:t>Teepees:</a:t>
            </a:r>
          </a:p>
          <a:p>
            <a:pPr marL="457200" lvl="0" indent="-355600" rtl="0">
              <a:lnSpc>
                <a:spcPct val="100000"/>
              </a:lnSpc>
              <a:spcBef>
                <a:spcPts val="0"/>
              </a:spcBef>
              <a:spcAft>
                <a:spcPts val="0"/>
              </a:spcAft>
              <a:buClr>
                <a:srgbClr val="00FFFF"/>
              </a:buClr>
              <a:buSzPct val="100000"/>
            </a:pPr>
            <a:r>
              <a:rPr lang="en" sz="2000">
                <a:solidFill>
                  <a:srgbClr val="00FFFF"/>
                </a:solidFill>
              </a:rPr>
              <a:t>temporary shelter, used for hunting trips</a:t>
            </a:r>
          </a:p>
          <a:p>
            <a:pPr marL="457200" lvl="0" indent="-355600" rtl="0">
              <a:lnSpc>
                <a:spcPct val="100000"/>
              </a:lnSpc>
              <a:spcBef>
                <a:spcPts val="0"/>
              </a:spcBef>
              <a:spcAft>
                <a:spcPts val="0"/>
              </a:spcAft>
              <a:buClr>
                <a:srgbClr val="00FFFF"/>
              </a:buClr>
              <a:buSzPct val="100000"/>
            </a:pPr>
            <a:r>
              <a:rPr lang="en" sz="2000">
                <a:solidFill>
                  <a:srgbClr val="00FFFF"/>
                </a:solidFill>
              </a:rPr>
              <a:t>more simple because the would place long sticks in a cone shape and wrap it in buffalo hide</a:t>
            </a:r>
          </a:p>
        </p:txBody>
      </p:sp>
      <p:pic>
        <p:nvPicPr>
          <p:cNvPr id="79" name="Shape 79" descr="Tipi"/>
          <p:cNvPicPr preferRelativeResize="0"/>
          <p:nvPr/>
        </p:nvPicPr>
        <p:blipFill>
          <a:blip r:embed="rId3">
            <a:alphaModFix/>
          </a:blip>
          <a:stretch>
            <a:fillRect/>
          </a:stretch>
        </p:blipFill>
        <p:spPr>
          <a:xfrm>
            <a:off x="7731299" y="462225"/>
            <a:ext cx="763675" cy="105874"/>
          </a:xfrm>
          <a:prstGeom prst="rect">
            <a:avLst/>
          </a:prstGeom>
          <a:noFill/>
          <a:ln>
            <a:noFill/>
          </a:ln>
        </p:spPr>
      </p:pic>
      <p:cxnSp>
        <p:nvCxnSpPr>
          <p:cNvPr id="80" name="Shape 80"/>
          <p:cNvCxnSpPr/>
          <p:nvPr/>
        </p:nvCxnSpPr>
        <p:spPr>
          <a:xfrm>
            <a:off x="10307875" y="386025"/>
            <a:ext cx="1001700" cy="1001700"/>
          </a:xfrm>
          <a:prstGeom prst="straightConnector1">
            <a:avLst/>
          </a:prstGeom>
          <a:noFill/>
          <a:ln w="9525" cap="flat" cmpd="sng">
            <a:solidFill>
              <a:srgbClr val="00FFFF"/>
            </a:solidFill>
            <a:prstDash val="solid"/>
            <a:round/>
            <a:headEnd type="none" w="lg" len="lg"/>
            <a:tailEnd type="none" w="lg" len="lg"/>
          </a:ln>
        </p:spPr>
      </p:cxnSp>
      <p:pic>
        <p:nvPicPr>
          <p:cNvPr id="81" name="Shape 81"/>
          <p:cNvPicPr preferRelativeResize="0"/>
          <p:nvPr/>
        </p:nvPicPr>
        <p:blipFill>
          <a:blip r:embed="rId4">
            <a:alphaModFix/>
          </a:blip>
          <a:stretch>
            <a:fillRect/>
          </a:stretch>
        </p:blipFill>
        <p:spPr>
          <a:xfrm>
            <a:off x="5494399" y="967925"/>
            <a:ext cx="3649599" cy="2055450"/>
          </a:xfrm>
          <a:prstGeom prst="rect">
            <a:avLst/>
          </a:prstGeom>
          <a:noFill/>
          <a:ln>
            <a:noFill/>
          </a:ln>
        </p:spPr>
      </p:pic>
      <p:pic>
        <p:nvPicPr>
          <p:cNvPr id="82" name="Shape 82"/>
          <p:cNvPicPr preferRelativeResize="0"/>
          <p:nvPr/>
        </p:nvPicPr>
        <p:blipFill>
          <a:blip r:embed="rId5">
            <a:alphaModFix/>
          </a:blip>
          <a:stretch>
            <a:fillRect/>
          </a:stretch>
        </p:blipFill>
        <p:spPr>
          <a:xfrm>
            <a:off x="6646662" y="3023375"/>
            <a:ext cx="2143125" cy="2133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02000" y="213950"/>
            <a:ext cx="8520600" cy="572700"/>
          </a:xfrm>
          <a:prstGeom prst="rect">
            <a:avLst/>
          </a:prstGeom>
        </p:spPr>
        <p:txBody>
          <a:bodyPr lIns="91425" tIns="91425" rIns="91425" bIns="91425" anchor="t" anchorCtr="0">
            <a:noAutofit/>
          </a:bodyPr>
          <a:lstStyle/>
          <a:p>
            <a:pPr lvl="0">
              <a:spcBef>
                <a:spcPts val="0"/>
              </a:spcBef>
              <a:buNone/>
            </a:pPr>
            <a:r>
              <a:rPr lang="en">
                <a:solidFill>
                  <a:srgbClr val="FF00FF"/>
                </a:solidFill>
              </a:rPr>
              <a:t>Houses</a:t>
            </a:r>
            <a:r>
              <a:rPr lang="en">
                <a:solidFill>
                  <a:srgbClr val="990000"/>
                </a:solidFill>
              </a:rPr>
              <a:t> </a:t>
            </a:r>
            <a:r>
              <a:rPr lang="en" sz="1000">
                <a:solidFill>
                  <a:srgbClr val="990000"/>
                </a:solidFill>
              </a:rPr>
              <a:t>     </a:t>
            </a:r>
          </a:p>
        </p:txBody>
      </p:sp>
      <p:sp>
        <p:nvSpPr>
          <p:cNvPr id="88" name="Shape 88"/>
          <p:cNvSpPr txBox="1">
            <a:spLocks noGrp="1"/>
          </p:cNvSpPr>
          <p:nvPr>
            <p:ph type="body" idx="1"/>
          </p:nvPr>
        </p:nvSpPr>
        <p:spPr>
          <a:xfrm>
            <a:off x="0" y="1323600"/>
            <a:ext cx="3999900" cy="3416400"/>
          </a:xfrm>
          <a:prstGeom prst="rect">
            <a:avLst/>
          </a:prstGeom>
        </p:spPr>
        <p:txBody>
          <a:bodyPr lIns="91425" tIns="91425" rIns="91425" bIns="91425" anchor="t" anchorCtr="0">
            <a:noAutofit/>
          </a:bodyPr>
          <a:lstStyle/>
          <a:p>
            <a:pPr lvl="0">
              <a:spcBef>
                <a:spcPts val="0"/>
              </a:spcBef>
              <a:buNone/>
            </a:pPr>
            <a:r>
              <a:rPr lang="en">
                <a:solidFill>
                  <a:schemeClr val="accent6"/>
                </a:solidFill>
              </a:rPr>
              <a:t>This is an earthen house(earthen lodge). Its main purpose is to provide permanent shelter.</a:t>
            </a:r>
          </a:p>
        </p:txBody>
      </p:sp>
      <p:sp>
        <p:nvSpPr>
          <p:cNvPr id="89" name="Shape 89"/>
          <p:cNvSpPr txBox="1">
            <a:spLocks noGrp="1"/>
          </p:cNvSpPr>
          <p:nvPr>
            <p:ph type="body" idx="2"/>
          </p:nvPr>
        </p:nvSpPr>
        <p:spPr>
          <a:xfrm>
            <a:off x="4452350" y="1507225"/>
            <a:ext cx="3999900" cy="3416400"/>
          </a:xfrm>
          <a:prstGeom prst="rect">
            <a:avLst/>
          </a:prstGeom>
        </p:spPr>
        <p:txBody>
          <a:bodyPr lIns="91425" tIns="91425" rIns="91425" bIns="91425" anchor="t" anchorCtr="0">
            <a:noAutofit/>
          </a:bodyPr>
          <a:lstStyle/>
          <a:p>
            <a:pPr lvl="0">
              <a:spcBef>
                <a:spcPts val="0"/>
              </a:spcBef>
              <a:buNone/>
            </a:pPr>
            <a:r>
              <a:rPr lang="en">
                <a:solidFill>
                  <a:srgbClr val="00FFFF"/>
                </a:solidFill>
              </a:rPr>
              <a:t>This is a  Teepee. It was made for temporary shelter, although it was moved a lot, because of hunting trips.</a:t>
            </a:r>
          </a:p>
        </p:txBody>
      </p:sp>
      <p:pic>
        <p:nvPicPr>
          <p:cNvPr id="90" name="Shape 90" descr="Seminole family of tribal ..."/>
          <p:cNvPicPr preferRelativeResize="0"/>
          <p:nvPr/>
        </p:nvPicPr>
        <p:blipFill>
          <a:blip r:embed="rId3">
            <a:alphaModFix/>
          </a:blip>
          <a:stretch>
            <a:fillRect/>
          </a:stretch>
        </p:blipFill>
        <p:spPr>
          <a:xfrm>
            <a:off x="349100" y="1977362"/>
            <a:ext cx="3301699" cy="2591500"/>
          </a:xfrm>
          <a:prstGeom prst="rect">
            <a:avLst/>
          </a:prstGeom>
          <a:noFill/>
          <a:ln>
            <a:noFill/>
          </a:ln>
        </p:spPr>
      </p:pic>
      <p:pic>
        <p:nvPicPr>
          <p:cNvPr id="91" name="Shape 91" descr="File:Blackfoot teepee.jpg"/>
          <p:cNvPicPr preferRelativeResize="0"/>
          <p:nvPr/>
        </p:nvPicPr>
        <p:blipFill rotWithShape="1">
          <a:blip r:embed="rId4">
            <a:alphaModFix/>
          </a:blip>
          <a:srcRect t="16777"/>
          <a:stretch/>
        </p:blipFill>
        <p:spPr>
          <a:xfrm>
            <a:off x="5038075" y="2374498"/>
            <a:ext cx="3016249" cy="25491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13000" y="0"/>
            <a:ext cx="8520600" cy="572700"/>
          </a:xfrm>
          <a:prstGeom prst="rect">
            <a:avLst/>
          </a:prstGeom>
        </p:spPr>
        <p:txBody>
          <a:bodyPr lIns="91425" tIns="91425" rIns="91425" bIns="91425" anchor="t" anchorCtr="0">
            <a:noAutofit/>
          </a:bodyPr>
          <a:lstStyle/>
          <a:p>
            <a:pPr lvl="0" rtl="0">
              <a:spcBef>
                <a:spcPts val="0"/>
              </a:spcBef>
              <a:buNone/>
            </a:pPr>
            <a:r>
              <a:rPr lang="en" sz="2900" b="1">
                <a:latin typeface="Permanent Marker"/>
                <a:ea typeface="Permanent Marker"/>
                <a:cs typeface="Permanent Marker"/>
                <a:sym typeface="Permanent Marker"/>
              </a:rPr>
              <a:t>            </a:t>
            </a:r>
            <a:r>
              <a:rPr lang="en" sz="2900" b="1">
                <a:solidFill>
                  <a:srgbClr val="00FF00"/>
                </a:solidFill>
                <a:latin typeface="Permanent Marker"/>
                <a:ea typeface="Permanent Marker"/>
                <a:cs typeface="Permanent Marker"/>
                <a:sym typeface="Permanent Marker"/>
              </a:rPr>
              <a:t>Pawnee Tribe Community</a:t>
            </a:r>
            <a:r>
              <a:rPr lang="en" sz="2900" b="1">
                <a:latin typeface="Permanent Marker"/>
                <a:ea typeface="Permanent Marker"/>
                <a:cs typeface="Permanent Marker"/>
                <a:sym typeface="Permanent Marker"/>
              </a:rPr>
              <a:t> </a:t>
            </a:r>
            <a:r>
              <a:rPr lang="en" sz="1200" b="1">
                <a:solidFill>
                  <a:srgbClr val="FFFF00"/>
                </a:solidFill>
                <a:latin typeface="Permanent Marker"/>
                <a:ea typeface="Permanent Marker"/>
                <a:cs typeface="Permanent Marker"/>
                <a:sym typeface="Permanent Marker"/>
              </a:rPr>
              <a:t>By: oliver</a:t>
            </a:r>
          </a:p>
        </p:txBody>
      </p:sp>
      <p:sp>
        <p:nvSpPr>
          <p:cNvPr id="97" name="Shape 97"/>
          <p:cNvSpPr txBox="1">
            <a:spLocks noGrp="1"/>
          </p:cNvSpPr>
          <p:nvPr>
            <p:ph type="body" idx="1"/>
          </p:nvPr>
        </p:nvSpPr>
        <p:spPr>
          <a:xfrm>
            <a:off x="101300" y="623925"/>
            <a:ext cx="5514900" cy="34164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sz="2000">
                <a:solidFill>
                  <a:srgbClr val="FFFFFF"/>
                </a:solidFill>
                <a:latin typeface="Permanent Marker"/>
                <a:ea typeface="Permanent Marker"/>
                <a:cs typeface="Permanent Marker"/>
                <a:sym typeface="Permanent Marker"/>
              </a:rPr>
              <a:t>men: </a:t>
            </a:r>
          </a:p>
          <a:p>
            <a:pPr marL="457200" lvl="0" indent="-355600">
              <a:lnSpc>
                <a:spcPct val="100000"/>
              </a:lnSpc>
              <a:spcBef>
                <a:spcPts val="0"/>
              </a:spcBef>
              <a:spcAft>
                <a:spcPts val="0"/>
              </a:spcAft>
              <a:buClr>
                <a:srgbClr val="FFFFFF"/>
              </a:buClr>
              <a:buSzPct val="100000"/>
              <a:buFont typeface="Permanent Marker"/>
            </a:pPr>
            <a:r>
              <a:rPr lang="en" sz="2000">
                <a:solidFill>
                  <a:srgbClr val="FFFFFF"/>
                </a:solidFill>
                <a:latin typeface="Permanent Marker"/>
                <a:ea typeface="Permanent Marker"/>
                <a:cs typeface="Permanent Marker"/>
                <a:sym typeface="Permanent Marker"/>
              </a:rPr>
              <a:t>Hunters</a:t>
            </a:r>
          </a:p>
          <a:p>
            <a:pPr marL="457200" lvl="0" indent="-355600">
              <a:lnSpc>
                <a:spcPct val="100000"/>
              </a:lnSpc>
              <a:spcBef>
                <a:spcPts val="0"/>
              </a:spcBef>
              <a:spcAft>
                <a:spcPts val="0"/>
              </a:spcAft>
              <a:buClr>
                <a:srgbClr val="FFFFFF"/>
              </a:buClr>
              <a:buSzPct val="100000"/>
              <a:buFont typeface="Permanent Marker"/>
            </a:pPr>
            <a:r>
              <a:rPr lang="en" sz="2000">
                <a:solidFill>
                  <a:srgbClr val="FFFFFF"/>
                </a:solidFill>
                <a:latin typeface="Permanent Marker"/>
                <a:ea typeface="Permanent Marker"/>
                <a:cs typeface="Permanent Marker"/>
                <a:sym typeface="Permanent Marker"/>
              </a:rPr>
              <a:t>sometimes went to war to protect their families</a:t>
            </a:r>
          </a:p>
          <a:p>
            <a:pPr marL="457200" lvl="0" indent="-355600" rtl="0">
              <a:lnSpc>
                <a:spcPct val="100000"/>
              </a:lnSpc>
              <a:spcBef>
                <a:spcPts val="0"/>
              </a:spcBef>
              <a:spcAft>
                <a:spcPts val="0"/>
              </a:spcAft>
              <a:buClr>
                <a:srgbClr val="FFFFFF"/>
              </a:buClr>
              <a:buSzPct val="100000"/>
              <a:buFont typeface="Permanent Marker"/>
            </a:pPr>
            <a:r>
              <a:rPr lang="en" sz="2000">
                <a:solidFill>
                  <a:srgbClr val="FFFFFF"/>
                </a:solidFill>
                <a:latin typeface="Permanent Marker"/>
                <a:ea typeface="Permanent Marker"/>
                <a:cs typeface="Permanent Marker"/>
                <a:sym typeface="Permanent Marker"/>
              </a:rPr>
              <a:t>Only men became Pawnee chiefs</a:t>
            </a:r>
          </a:p>
          <a:p>
            <a:pPr lvl="0" rtl="0">
              <a:lnSpc>
                <a:spcPct val="100000"/>
              </a:lnSpc>
              <a:spcBef>
                <a:spcPts val="0"/>
              </a:spcBef>
              <a:spcAft>
                <a:spcPts val="0"/>
              </a:spcAft>
              <a:buNone/>
            </a:pPr>
            <a:r>
              <a:rPr lang="en" sz="2000">
                <a:solidFill>
                  <a:srgbClr val="FFFFFF"/>
                </a:solidFill>
                <a:latin typeface="Permanent Marker"/>
                <a:ea typeface="Permanent Marker"/>
                <a:cs typeface="Permanent Marker"/>
                <a:sym typeface="Permanent Marker"/>
              </a:rPr>
              <a:t>Women: </a:t>
            </a:r>
          </a:p>
          <a:p>
            <a:pPr marL="457200" lvl="0" indent="-355600" rtl="0">
              <a:lnSpc>
                <a:spcPct val="100000"/>
              </a:lnSpc>
              <a:spcBef>
                <a:spcPts val="0"/>
              </a:spcBef>
              <a:spcAft>
                <a:spcPts val="0"/>
              </a:spcAft>
              <a:buClr>
                <a:srgbClr val="FFFFFF"/>
              </a:buClr>
              <a:buSzPct val="100000"/>
              <a:buFont typeface="Permanent Marker"/>
            </a:pPr>
            <a:r>
              <a:rPr lang="en" sz="2000">
                <a:solidFill>
                  <a:srgbClr val="FFFFFF"/>
                </a:solidFill>
                <a:latin typeface="Permanent Marker"/>
                <a:ea typeface="Permanent Marker"/>
                <a:cs typeface="Permanent Marker"/>
                <a:sym typeface="Permanent Marker"/>
              </a:rPr>
              <a:t>Farmers</a:t>
            </a:r>
          </a:p>
          <a:p>
            <a:pPr marL="457200" lvl="0" indent="-355600">
              <a:lnSpc>
                <a:spcPct val="100000"/>
              </a:lnSpc>
              <a:spcBef>
                <a:spcPts val="0"/>
              </a:spcBef>
              <a:spcAft>
                <a:spcPts val="0"/>
              </a:spcAft>
              <a:buClr>
                <a:srgbClr val="FFFFFF"/>
              </a:buClr>
              <a:buSzPct val="100000"/>
              <a:buFont typeface="Permanent Marker"/>
            </a:pPr>
            <a:r>
              <a:rPr lang="en" sz="2000">
                <a:solidFill>
                  <a:srgbClr val="FFFFFF"/>
                </a:solidFill>
                <a:latin typeface="Permanent Marker"/>
                <a:ea typeface="Permanent Marker"/>
                <a:cs typeface="Permanent Marker"/>
                <a:sym typeface="Permanent Marker"/>
              </a:rPr>
              <a:t>did most of the child care and cooking. </a:t>
            </a:r>
          </a:p>
          <a:p>
            <a:pPr lvl="0" rtl="0">
              <a:lnSpc>
                <a:spcPct val="100000"/>
              </a:lnSpc>
              <a:spcBef>
                <a:spcPts val="0"/>
              </a:spcBef>
              <a:spcAft>
                <a:spcPts val="0"/>
              </a:spcAft>
              <a:buNone/>
            </a:pPr>
            <a:r>
              <a:rPr lang="en" sz="2000">
                <a:solidFill>
                  <a:srgbClr val="FFFFFF"/>
                </a:solidFill>
                <a:latin typeface="Permanent Marker"/>
                <a:ea typeface="Permanent Marker"/>
                <a:cs typeface="Permanent Marker"/>
                <a:sym typeface="Permanent Marker"/>
              </a:rPr>
              <a:t>Both:</a:t>
            </a:r>
          </a:p>
          <a:p>
            <a:pPr marL="457200" lvl="0" indent="-355600" rtl="0">
              <a:lnSpc>
                <a:spcPct val="100000"/>
              </a:lnSpc>
              <a:spcBef>
                <a:spcPts val="0"/>
              </a:spcBef>
              <a:spcAft>
                <a:spcPts val="0"/>
              </a:spcAft>
              <a:buClr>
                <a:srgbClr val="FFFFFF"/>
              </a:buClr>
              <a:buSzPct val="100000"/>
              <a:buFont typeface="Permanent Marker"/>
            </a:pPr>
            <a:r>
              <a:rPr lang="en" sz="2000">
                <a:solidFill>
                  <a:srgbClr val="FFFFFF"/>
                </a:solidFill>
                <a:latin typeface="Permanent Marker"/>
                <a:ea typeface="Permanent Marker"/>
                <a:cs typeface="Permanent Marker"/>
                <a:sym typeface="Permanent Marker"/>
              </a:rPr>
              <a:t>Storytelling</a:t>
            </a:r>
          </a:p>
          <a:p>
            <a:pPr marL="457200" lvl="0" indent="-355600" rtl="0">
              <a:lnSpc>
                <a:spcPct val="100000"/>
              </a:lnSpc>
              <a:spcBef>
                <a:spcPts val="0"/>
              </a:spcBef>
              <a:spcAft>
                <a:spcPts val="0"/>
              </a:spcAft>
              <a:buClr>
                <a:srgbClr val="FFFFFF"/>
              </a:buClr>
              <a:buSzPct val="100000"/>
              <a:buFont typeface="Permanent Marker"/>
            </a:pPr>
            <a:r>
              <a:rPr lang="en" sz="2000">
                <a:solidFill>
                  <a:srgbClr val="FFFFFF"/>
                </a:solidFill>
                <a:latin typeface="Permanent Marker"/>
                <a:ea typeface="Permanent Marker"/>
                <a:cs typeface="Permanent Marker"/>
                <a:sym typeface="Permanent Marker"/>
              </a:rPr>
              <a:t>Artwork</a:t>
            </a:r>
          </a:p>
          <a:p>
            <a:pPr marL="457200" lvl="0" indent="-355600" rtl="0">
              <a:lnSpc>
                <a:spcPct val="100000"/>
              </a:lnSpc>
              <a:spcBef>
                <a:spcPts val="0"/>
              </a:spcBef>
              <a:spcAft>
                <a:spcPts val="0"/>
              </a:spcAft>
              <a:buClr>
                <a:srgbClr val="FFFFFF"/>
              </a:buClr>
              <a:buSzPct val="100000"/>
              <a:buFont typeface="Permanent Marker"/>
            </a:pPr>
            <a:r>
              <a:rPr lang="en" sz="2000">
                <a:solidFill>
                  <a:srgbClr val="FFFFFF"/>
                </a:solidFill>
                <a:latin typeface="Permanent Marker"/>
                <a:ea typeface="Permanent Marker"/>
                <a:cs typeface="Permanent Marker"/>
                <a:sym typeface="Permanent Marker"/>
              </a:rPr>
              <a:t>Music</a:t>
            </a:r>
          </a:p>
          <a:p>
            <a:pPr marL="457200" lvl="0" indent="-355600">
              <a:lnSpc>
                <a:spcPct val="100000"/>
              </a:lnSpc>
              <a:spcBef>
                <a:spcPts val="0"/>
              </a:spcBef>
              <a:spcAft>
                <a:spcPts val="0"/>
              </a:spcAft>
              <a:buClr>
                <a:srgbClr val="FFFFFF"/>
              </a:buClr>
              <a:buSzPct val="100000"/>
            </a:pPr>
            <a:r>
              <a:rPr lang="en" sz="2000">
                <a:solidFill>
                  <a:srgbClr val="FFFFFF"/>
                </a:solidFill>
                <a:latin typeface="Permanent Marker"/>
                <a:ea typeface="Permanent Marker"/>
                <a:cs typeface="Permanent Marker"/>
                <a:sym typeface="Permanent Marker"/>
              </a:rPr>
              <a:t>traditional medicine</a:t>
            </a:r>
          </a:p>
          <a:p>
            <a:pPr lvl="0" rtl="0">
              <a:lnSpc>
                <a:spcPct val="100000"/>
              </a:lnSpc>
              <a:spcBef>
                <a:spcPts val="0"/>
              </a:spcBef>
              <a:spcAft>
                <a:spcPts val="0"/>
              </a:spcAft>
              <a:buNone/>
            </a:pPr>
            <a:endParaRPr sz="2000">
              <a:solidFill>
                <a:srgbClr val="FFFFFF"/>
              </a:solidFill>
              <a:latin typeface="Permanent Marker"/>
              <a:ea typeface="Permanent Marker"/>
              <a:cs typeface="Permanent Marker"/>
              <a:sym typeface="Permanent Marker"/>
            </a:endParaRPr>
          </a:p>
        </p:txBody>
      </p:sp>
      <p:pic>
        <p:nvPicPr>
          <p:cNvPr id="98" name="Shape 98" descr="Navajo woman &amp;amp; child, c."/>
          <p:cNvPicPr preferRelativeResize="0"/>
          <p:nvPr/>
        </p:nvPicPr>
        <p:blipFill>
          <a:blip r:embed="rId3">
            <a:alphaModFix/>
          </a:blip>
          <a:stretch>
            <a:fillRect/>
          </a:stretch>
        </p:blipFill>
        <p:spPr>
          <a:xfrm>
            <a:off x="6827650" y="2694986"/>
            <a:ext cx="2105947" cy="2184571"/>
          </a:xfrm>
          <a:prstGeom prst="rect">
            <a:avLst/>
          </a:prstGeom>
          <a:noFill/>
          <a:ln>
            <a:noFill/>
          </a:ln>
        </p:spPr>
      </p:pic>
      <p:pic>
        <p:nvPicPr>
          <p:cNvPr id="99" name="Shape 99" descr="Pawnee Indians migrating ..."/>
          <p:cNvPicPr preferRelativeResize="0"/>
          <p:nvPr/>
        </p:nvPicPr>
        <p:blipFill>
          <a:blip r:embed="rId4">
            <a:alphaModFix/>
          </a:blip>
          <a:stretch>
            <a:fillRect/>
          </a:stretch>
        </p:blipFill>
        <p:spPr>
          <a:xfrm>
            <a:off x="5301050" y="738525"/>
            <a:ext cx="3252277" cy="20249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202">
            <a:alpha val="48460"/>
          </a:srgbClr>
        </a:solidFill>
        <a:effectLst/>
      </p:bgPr>
    </p:bg>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0" y="0"/>
            <a:ext cx="8520600" cy="572700"/>
          </a:xfrm>
          <a:prstGeom prst="rect">
            <a:avLst/>
          </a:prstGeom>
        </p:spPr>
        <p:txBody>
          <a:bodyPr lIns="91425" tIns="91425" rIns="91425" bIns="91425" anchor="t" anchorCtr="0">
            <a:noAutofit/>
          </a:bodyPr>
          <a:lstStyle/>
          <a:p>
            <a:pPr lvl="0" rtl="0">
              <a:spcBef>
                <a:spcPts val="0"/>
              </a:spcBef>
              <a:buNone/>
            </a:pPr>
            <a:r>
              <a:rPr lang="en" b="1" u="sng">
                <a:solidFill>
                  <a:srgbClr val="00FF00"/>
                </a:solidFill>
                <a:latin typeface="Aclonica"/>
                <a:ea typeface="Aclonica"/>
                <a:cs typeface="Aclonica"/>
                <a:sym typeface="Aclonica"/>
              </a:rPr>
              <a:t>Geography              </a:t>
            </a:r>
            <a:r>
              <a:rPr lang="en" sz="1800" i="1" u="sng">
                <a:solidFill>
                  <a:srgbClr val="00FF00"/>
                </a:solidFill>
                <a:latin typeface="Aclonica"/>
                <a:ea typeface="Aclonica"/>
                <a:cs typeface="Aclonica"/>
                <a:sym typeface="Aclonica"/>
              </a:rPr>
              <a:t>By: Lila</a:t>
            </a:r>
            <a:r>
              <a:rPr lang="en" sz="1800" b="1" u="sng">
                <a:solidFill>
                  <a:srgbClr val="00FF00"/>
                </a:solidFill>
                <a:latin typeface="Aclonica"/>
                <a:ea typeface="Aclonica"/>
                <a:cs typeface="Aclonica"/>
                <a:sym typeface="Aclonica"/>
              </a:rPr>
              <a:t> </a:t>
            </a:r>
            <a:r>
              <a:rPr lang="en" b="1" u="sng">
                <a:solidFill>
                  <a:srgbClr val="00FF00"/>
                </a:solidFill>
                <a:latin typeface="Aclonica"/>
                <a:ea typeface="Aclonica"/>
                <a:cs typeface="Aclonica"/>
                <a:sym typeface="Aclonica"/>
              </a:rPr>
              <a:t>  </a:t>
            </a:r>
          </a:p>
        </p:txBody>
      </p:sp>
      <p:sp>
        <p:nvSpPr>
          <p:cNvPr id="105" name="Shape 105"/>
          <p:cNvSpPr txBox="1">
            <a:spLocks noGrp="1"/>
          </p:cNvSpPr>
          <p:nvPr>
            <p:ph type="body" idx="1"/>
          </p:nvPr>
        </p:nvSpPr>
        <p:spPr>
          <a:xfrm>
            <a:off x="195175" y="572700"/>
            <a:ext cx="4888200" cy="3416400"/>
          </a:xfrm>
          <a:prstGeom prst="rect">
            <a:avLst/>
          </a:prstGeom>
        </p:spPr>
        <p:txBody>
          <a:bodyPr lIns="91425" tIns="91425" rIns="91425" bIns="91425" anchor="t" anchorCtr="0">
            <a:noAutofit/>
          </a:bodyPr>
          <a:lstStyle/>
          <a:p>
            <a:pPr lvl="0">
              <a:spcBef>
                <a:spcPts val="0"/>
              </a:spcBef>
              <a:buNone/>
            </a:pPr>
            <a:r>
              <a:rPr lang="en" b="1" u="sng">
                <a:solidFill>
                  <a:srgbClr val="B400FF"/>
                </a:solidFill>
                <a:latin typeface="Aclonica"/>
                <a:ea typeface="Aclonica"/>
                <a:cs typeface="Aclonica"/>
                <a:sym typeface="Aclonica"/>
              </a:rPr>
              <a:t>Location:</a:t>
            </a:r>
            <a:r>
              <a:rPr lang="en">
                <a:solidFill>
                  <a:srgbClr val="B400FF"/>
                </a:solidFill>
                <a:latin typeface="Aclonica"/>
                <a:ea typeface="Aclonica"/>
                <a:cs typeface="Aclonica"/>
                <a:sym typeface="Aclonica"/>
              </a:rPr>
              <a:t> Great Plains area in what is today Nebraska and Kansas</a:t>
            </a:r>
          </a:p>
          <a:p>
            <a:pPr lvl="0">
              <a:spcBef>
                <a:spcPts val="0"/>
              </a:spcBef>
              <a:buNone/>
            </a:pPr>
            <a:r>
              <a:rPr lang="en" b="1" u="sng">
                <a:solidFill>
                  <a:srgbClr val="B400FF"/>
                </a:solidFill>
                <a:latin typeface="Aclonica"/>
                <a:ea typeface="Aclonica"/>
                <a:cs typeface="Aclonica"/>
                <a:sym typeface="Aclonica"/>
              </a:rPr>
              <a:t>Fun Fact: </a:t>
            </a:r>
            <a:r>
              <a:rPr lang="en">
                <a:solidFill>
                  <a:srgbClr val="B400FF"/>
                </a:solidFill>
                <a:latin typeface="Aclonica"/>
                <a:ea typeface="Aclonica"/>
                <a:cs typeface="Aclonica"/>
                <a:sym typeface="Aclonica"/>
              </a:rPr>
              <a:t>The tribes in the great plains used Plain Sign Language to communicate.</a:t>
            </a:r>
          </a:p>
          <a:p>
            <a:pPr lvl="0">
              <a:spcBef>
                <a:spcPts val="0"/>
              </a:spcBef>
              <a:buNone/>
            </a:pPr>
            <a:r>
              <a:rPr lang="en" b="1" u="sng">
                <a:solidFill>
                  <a:srgbClr val="B400FF"/>
                </a:solidFill>
                <a:latin typeface="Aclonica"/>
                <a:ea typeface="Aclonica"/>
                <a:cs typeface="Aclonica"/>
                <a:sym typeface="Aclonica"/>
              </a:rPr>
              <a:t>Climate</a:t>
            </a:r>
            <a:r>
              <a:rPr lang="en">
                <a:solidFill>
                  <a:srgbClr val="B400FF"/>
                </a:solidFill>
                <a:latin typeface="Aclonica"/>
                <a:ea typeface="Aclonica"/>
                <a:cs typeface="Aclonica"/>
                <a:sym typeface="Aclonica"/>
              </a:rPr>
              <a:t>: The Great Plains Region has a lot of wind, cold and harsh winters, and hot and humid summers.</a:t>
            </a:r>
          </a:p>
          <a:p>
            <a:pPr lvl="0" rtl="0">
              <a:spcBef>
                <a:spcPts val="0"/>
              </a:spcBef>
              <a:buNone/>
            </a:pPr>
            <a:r>
              <a:rPr lang="en" b="1" u="sng">
                <a:solidFill>
                  <a:srgbClr val="B400FF"/>
                </a:solidFill>
                <a:latin typeface="Aclonica"/>
                <a:ea typeface="Aclonica"/>
                <a:cs typeface="Aclonica"/>
                <a:sym typeface="Aclonica"/>
              </a:rPr>
              <a:t>Nearby Tribes:</a:t>
            </a:r>
            <a:r>
              <a:rPr lang="en">
                <a:solidFill>
                  <a:srgbClr val="B400FF"/>
                </a:solidFill>
                <a:latin typeface="Aclonica"/>
                <a:ea typeface="Aclonica"/>
                <a:cs typeface="Aclonica"/>
                <a:sym typeface="Aclonica"/>
              </a:rPr>
              <a:t> Comanche, Omaha, Oto, Kansa, and the Ponca</a:t>
            </a:r>
            <a:r>
              <a:rPr lang="en">
                <a:solidFill>
                  <a:srgbClr val="B400FF"/>
                </a:solidFill>
              </a:rPr>
              <a:t>    </a:t>
            </a:r>
          </a:p>
        </p:txBody>
      </p:sp>
      <p:pic>
        <p:nvPicPr>
          <p:cNvPr id="106" name="Shape 106"/>
          <p:cNvPicPr preferRelativeResize="0"/>
          <p:nvPr/>
        </p:nvPicPr>
        <p:blipFill>
          <a:blip r:embed="rId3">
            <a:alphaModFix/>
          </a:blip>
          <a:stretch>
            <a:fillRect/>
          </a:stretch>
        </p:blipFill>
        <p:spPr>
          <a:xfrm>
            <a:off x="5083374" y="483949"/>
            <a:ext cx="3873649" cy="45019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0" y="0"/>
            <a:ext cx="9863700" cy="583800"/>
          </a:xfrm>
          <a:prstGeom prst="rect">
            <a:avLst/>
          </a:prstGeom>
        </p:spPr>
        <p:txBody>
          <a:bodyPr lIns="91425" tIns="91425" rIns="91425" bIns="91425" anchor="t" anchorCtr="0">
            <a:noAutofit/>
          </a:bodyPr>
          <a:lstStyle/>
          <a:p>
            <a:pPr lvl="0" rtl="0">
              <a:spcBef>
                <a:spcPts val="0"/>
              </a:spcBef>
              <a:buNone/>
            </a:pPr>
            <a:r>
              <a:rPr lang="en">
                <a:solidFill>
                  <a:srgbClr val="9900FF"/>
                </a:solidFill>
                <a:latin typeface="Aclonica"/>
                <a:ea typeface="Aclonica"/>
                <a:cs typeface="Aclonica"/>
                <a:sym typeface="Aclonica"/>
              </a:rPr>
              <a:t>Food eaten by the Pawnee tribe</a:t>
            </a:r>
            <a:r>
              <a:rPr lang="en">
                <a:latin typeface="Aclonica"/>
                <a:ea typeface="Aclonica"/>
                <a:cs typeface="Aclonica"/>
                <a:sym typeface="Aclonica"/>
              </a:rPr>
              <a:t> </a:t>
            </a:r>
            <a:r>
              <a:rPr lang="en" sz="1100">
                <a:latin typeface="Aclonica"/>
                <a:ea typeface="Aclonica"/>
                <a:cs typeface="Aclonica"/>
                <a:sym typeface="Aclonica"/>
              </a:rPr>
              <a:t>made by Hilary Taylor</a:t>
            </a:r>
          </a:p>
        </p:txBody>
      </p:sp>
      <p:sp>
        <p:nvSpPr>
          <p:cNvPr id="112" name="Shape 112"/>
          <p:cNvSpPr txBox="1">
            <a:spLocks noGrp="1"/>
          </p:cNvSpPr>
          <p:nvPr>
            <p:ph type="body" idx="1"/>
          </p:nvPr>
        </p:nvSpPr>
        <p:spPr>
          <a:xfrm>
            <a:off x="43500" y="613812"/>
            <a:ext cx="9057000" cy="3416400"/>
          </a:xfrm>
          <a:prstGeom prst="rect">
            <a:avLst/>
          </a:prstGeom>
        </p:spPr>
        <p:txBody>
          <a:bodyPr lIns="91425" tIns="91425" rIns="91425" bIns="91425" anchor="t" anchorCtr="0">
            <a:noAutofit/>
          </a:bodyPr>
          <a:lstStyle/>
          <a:p>
            <a:pPr lvl="0" rtl="0">
              <a:spcBef>
                <a:spcPts val="0"/>
              </a:spcBef>
              <a:buNone/>
            </a:pPr>
            <a:r>
              <a:rPr lang="en">
                <a:solidFill>
                  <a:srgbClr val="FF0000"/>
                </a:solidFill>
                <a:latin typeface="Ultra"/>
                <a:ea typeface="Ultra"/>
                <a:cs typeface="Ultra"/>
                <a:sym typeface="Ultra"/>
              </a:rPr>
              <a:t>The Pawnee tribe got their food by hunting buffalo and other animals, planting and farming beans, corn, squash, and sunflowers, and gathering other nuts, seeds, and fruits from the forests. They ate this because it was available most of the seasons.</a:t>
            </a:r>
          </a:p>
        </p:txBody>
      </p:sp>
      <p:sp>
        <p:nvSpPr>
          <p:cNvPr id="113" name="Shape 113"/>
          <p:cNvSpPr txBox="1"/>
          <p:nvPr/>
        </p:nvSpPr>
        <p:spPr>
          <a:xfrm>
            <a:off x="7530450" y="1986125"/>
            <a:ext cx="6159300" cy="7185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114" name="Shape 114" descr="Image result for buffalo"/>
          <p:cNvPicPr preferRelativeResize="0"/>
          <p:nvPr/>
        </p:nvPicPr>
        <p:blipFill>
          <a:blip r:embed="rId3">
            <a:alphaModFix/>
          </a:blip>
          <a:stretch>
            <a:fillRect/>
          </a:stretch>
        </p:blipFill>
        <p:spPr>
          <a:xfrm>
            <a:off x="149975" y="2406000"/>
            <a:ext cx="9057000" cy="2411149"/>
          </a:xfrm>
          <a:prstGeom prst="rect">
            <a:avLst/>
          </a:prstGeom>
          <a:noFill/>
          <a:ln>
            <a:noFill/>
          </a:ln>
        </p:spPr>
      </p:pic>
      <p:sp>
        <p:nvSpPr>
          <p:cNvPr id="115" name="Shape 115"/>
          <p:cNvSpPr txBox="1"/>
          <p:nvPr/>
        </p:nvSpPr>
        <p:spPr>
          <a:xfrm>
            <a:off x="-5855650" y="5143500"/>
            <a:ext cx="3000000" cy="3000000"/>
          </a:xfrm>
          <a:prstGeom prst="rect">
            <a:avLst/>
          </a:prstGeom>
          <a:noFill/>
          <a:ln>
            <a:noFill/>
          </a:ln>
        </p:spPr>
        <p:txBody>
          <a:bodyPr lIns="91425" tIns="91425" rIns="91425" bIns="91425" anchor="ctr" anchorCtr="0">
            <a:noAutofit/>
          </a:bodyPr>
          <a:lstStyle/>
          <a:p>
            <a:pPr marL="190500" marR="190500" lvl="0" indent="0" rtl="0">
              <a:lnSpc>
                <a:spcPct val="115000"/>
              </a:lnSpc>
              <a:spcBef>
                <a:spcPts val="0"/>
              </a:spcBef>
              <a:buNone/>
            </a:pPr>
            <a:r>
              <a:rPr lang="en" sz="1650">
                <a:highlight>
                  <a:srgbClr val="F1F1F1"/>
                </a:highlight>
              </a:rPr>
              <a:t>American Buffalo - The Animal Print Shop by Sharon Montrose</a:t>
            </a:r>
          </a:p>
          <a:p>
            <a:pPr marL="165100" marR="190500" lvl="0" indent="0" rtl="0">
              <a:lnSpc>
                <a:spcPct val="109090"/>
              </a:lnSpc>
              <a:spcBef>
                <a:spcPts val="0"/>
              </a:spcBef>
              <a:buNone/>
            </a:pPr>
            <a:r>
              <a:rPr lang="en" sz="1000">
                <a:highlight>
                  <a:srgbClr val="F1F1F1"/>
                </a:highlight>
              </a:rPr>
              <a:t>www.theanimalprintshop.com</a:t>
            </a:r>
            <a:r>
              <a:rPr lang="en" sz="1000">
                <a:solidFill>
                  <a:srgbClr val="7D7D7D"/>
                </a:solidFill>
                <a:highlight>
                  <a:srgbClr val="F1F1F1"/>
                </a:highlight>
                <a:hlinkClick r:id="rId4"/>
              </a:rPr>
              <a:t>545 × 425</a:t>
            </a:r>
            <a:r>
              <a:rPr lang="en" sz="1000">
                <a:solidFill>
                  <a:srgbClr val="7D7D7D"/>
                </a:solidFill>
                <a:highlight>
                  <a:srgbClr val="F1F1F1"/>
                </a:highlight>
                <a:hlinkClick r:id="rId5"/>
              </a:rPr>
              <a:t>Search by image</a:t>
            </a:r>
          </a:p>
          <a:p>
            <a:pPr marL="165100" marR="190500" lvl="0" indent="0" rtl="0">
              <a:lnSpc>
                <a:spcPct val="109090"/>
              </a:lnSpc>
              <a:spcBef>
                <a:spcPts val="0"/>
              </a:spcBef>
              <a:buNone/>
            </a:pPr>
            <a:r>
              <a:rPr lang="en" sz="1000">
                <a:solidFill>
                  <a:srgbClr val="888888"/>
                </a:solidFill>
                <a:highlight>
                  <a:srgbClr val="F1F1F1"/>
                </a:highlight>
              </a:rPr>
              <a:t>American Buffalo</a:t>
            </a:r>
          </a:p>
          <a:p>
            <a:pPr lvl="0" rtl="0">
              <a:lnSpc>
                <a:spcPct val="115000"/>
              </a:lnSpc>
              <a:spcBef>
                <a:spcPts val="0"/>
              </a:spcBef>
              <a:buNone/>
            </a:pPr>
            <a:r>
              <a:rPr lang="en" sz="850">
                <a:solidFill>
                  <a:srgbClr val="666666"/>
                </a:solidFill>
                <a:highlight>
                  <a:srgbClr val="F1F1F1"/>
                </a:highlight>
              </a:rPr>
              <a:t>Images may be subject to copyright.</a:t>
            </a:r>
            <a:r>
              <a:rPr lang="en" sz="850">
                <a:solidFill>
                  <a:srgbClr val="7D7D7D"/>
                </a:solidFill>
                <a:highlight>
                  <a:srgbClr val="F1F1F1"/>
                </a:highlight>
              </a:rPr>
              <a:t>Send feedback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00FF"/>
        </a:solidFill>
        <a:effectLst/>
      </p:bgPr>
    </p:bg>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63875" y="1029275"/>
            <a:ext cx="8520600" cy="572700"/>
          </a:xfrm>
          <a:prstGeom prst="rect">
            <a:avLst/>
          </a:prstGeom>
        </p:spPr>
        <p:txBody>
          <a:bodyPr lIns="91425" tIns="91425" rIns="91425" bIns="91425" anchor="t" anchorCtr="0">
            <a:noAutofit/>
          </a:bodyPr>
          <a:lstStyle/>
          <a:p>
            <a:pPr lvl="0" rtl="0">
              <a:spcBef>
                <a:spcPts val="0"/>
              </a:spcBef>
              <a:buNone/>
            </a:pPr>
            <a:r>
              <a:rPr lang="en" sz="9600" b="1">
                <a:latin typeface="Ultra"/>
                <a:ea typeface="Ultra"/>
                <a:cs typeface="Ultra"/>
                <a:sym typeface="Ultra"/>
              </a:rPr>
              <a:t>  </a:t>
            </a:r>
            <a:r>
              <a:rPr lang="en" sz="9600" b="1">
                <a:solidFill>
                  <a:srgbClr val="00FF00"/>
                </a:solidFill>
                <a:latin typeface="Ultra"/>
                <a:ea typeface="Ultra"/>
                <a:cs typeface="Ultra"/>
                <a:sym typeface="Ultra"/>
              </a:rPr>
              <a:t> THE END</a:t>
            </a:r>
          </a:p>
        </p:txBody>
      </p:sp>
      <p:sp>
        <p:nvSpPr>
          <p:cNvPr id="121" name="Shape 121"/>
          <p:cNvSpPr txBox="1">
            <a:spLocks noGrp="1"/>
          </p:cNvSpPr>
          <p:nvPr>
            <p:ph type="body" idx="1"/>
          </p:nvPr>
        </p:nvSpPr>
        <p:spPr>
          <a:xfrm>
            <a:off x="4467400" y="2673925"/>
            <a:ext cx="2109900" cy="1390200"/>
          </a:xfrm>
          <a:prstGeom prst="rect">
            <a:avLst/>
          </a:prstGeom>
        </p:spPr>
        <p:txBody>
          <a:bodyPr lIns="91425" tIns="91425" rIns="91425" bIns="91425" anchor="t" anchorCtr="0">
            <a:noAutofit/>
          </a:bodyPr>
          <a:lstStyle/>
          <a:p>
            <a:pPr lvl="0" rtl="0">
              <a:spcBef>
                <a:spcPts val="0"/>
              </a:spcBef>
              <a:buNone/>
            </a:pPr>
            <a:r>
              <a:rPr lang="en">
                <a:solidFill>
                  <a:srgbClr val="38761D"/>
                </a:solidFill>
                <a:latin typeface="Permanent Marker"/>
                <a:ea typeface="Permanent Marker"/>
                <a:cs typeface="Permanent Marker"/>
                <a:sym typeface="Permanent Marker"/>
              </a:rPr>
              <a:t>THANK YOU FOR YOUR TIME AND RESPECT</a:t>
            </a:r>
            <a:r>
              <a:rPr lang="en">
                <a:solidFill>
                  <a:srgbClr val="38761D"/>
                </a:solidFill>
                <a:latin typeface="Impact"/>
                <a:ea typeface="Impact"/>
                <a:cs typeface="Impact"/>
                <a:sym typeface="Impact"/>
              </a:rPr>
              <a:t>!</a:t>
            </a:r>
          </a:p>
          <a:p>
            <a:pPr lvl="0" rtl="0">
              <a:spcBef>
                <a:spcPts val="0"/>
              </a:spcBef>
              <a:buNone/>
            </a:pPr>
            <a:r>
              <a:rPr lang="en">
                <a:solidFill>
                  <a:srgbClr val="38761D"/>
                </a:solidFill>
                <a:latin typeface="Impact"/>
                <a:ea typeface="Impact"/>
                <a:cs typeface="Impact"/>
                <a:sym typeface="Impact"/>
              </a:rPr>
              <a:t>    </a:t>
            </a:r>
            <a:r>
              <a:rPr lang="en">
                <a:solidFill>
                  <a:srgbClr val="990000"/>
                </a:solidFill>
                <a:latin typeface="Calibri"/>
                <a:ea typeface="Calibri"/>
                <a:cs typeface="Calibri"/>
                <a:sym typeface="Calibri"/>
              </a:rPr>
              <a:t> I</a:t>
            </a:r>
            <a:r>
              <a:rPr lang="en">
                <a:solidFill>
                  <a:srgbClr val="990000"/>
                </a:solidFill>
                <a:latin typeface="Comic Sans MS"/>
                <a:ea typeface="Comic Sans MS"/>
                <a:cs typeface="Comic Sans MS"/>
                <a:sym typeface="Comic Sans MS"/>
              </a:rPr>
              <a:t> HOPE YOU ENJOYED IT!</a:t>
            </a:r>
          </a:p>
        </p:txBody>
      </p:sp>
      <p:sp>
        <p:nvSpPr>
          <p:cNvPr id="122" name="Shape 122"/>
          <p:cNvSpPr txBox="1">
            <a:spLocks noGrp="1"/>
          </p:cNvSpPr>
          <p:nvPr>
            <p:ph type="body" idx="2"/>
          </p:nvPr>
        </p:nvSpPr>
        <p:spPr>
          <a:xfrm>
            <a:off x="1520450" y="2673925"/>
            <a:ext cx="3011100" cy="2424900"/>
          </a:xfrm>
          <a:prstGeom prst="rect">
            <a:avLst/>
          </a:prstGeom>
        </p:spPr>
        <p:txBody>
          <a:bodyPr lIns="91425" tIns="91425" rIns="91425" bIns="91425" anchor="t" anchorCtr="0">
            <a:noAutofit/>
          </a:bodyPr>
          <a:lstStyle/>
          <a:p>
            <a:pPr lvl="0" rtl="0">
              <a:spcBef>
                <a:spcPts val="0"/>
              </a:spcBef>
              <a:buNone/>
            </a:pPr>
            <a:endParaRPr>
              <a:solidFill>
                <a:srgbClr val="49DDFF"/>
              </a:solidFill>
            </a:endParaRPr>
          </a:p>
          <a:p>
            <a:pPr lvl="0" rtl="0">
              <a:spcBef>
                <a:spcPts val="0"/>
              </a:spcBef>
              <a:buNone/>
            </a:pPr>
            <a:r>
              <a:rPr lang="en" sz="3000" b="1">
                <a:solidFill>
                  <a:srgbClr val="00FFFF"/>
                </a:solidFill>
                <a:latin typeface="Amatic SC"/>
                <a:ea typeface="Amatic SC"/>
                <a:cs typeface="Amatic SC"/>
                <a:sym typeface="Amatic SC"/>
              </a:rPr>
              <a:t>P.S Pawnee Tribe Is Awesome!!!!!!!!</a:t>
            </a:r>
          </a:p>
          <a:p>
            <a:pPr lvl="0" rtl="0">
              <a:spcBef>
                <a:spcPts val="0"/>
              </a:spcBef>
              <a:buNone/>
            </a:pPr>
            <a:endParaRPr sz="3000">
              <a:solidFill>
                <a:srgbClr val="49DDFF"/>
              </a:solidFill>
              <a:latin typeface="Amatic SC"/>
              <a:ea typeface="Amatic SC"/>
              <a:cs typeface="Amatic SC"/>
              <a:sym typeface="Amatic SC"/>
            </a:endParaRPr>
          </a:p>
          <a:p>
            <a:pPr lvl="0" rtl="0">
              <a:spcBef>
                <a:spcPts val="0"/>
              </a:spcBef>
              <a:buNone/>
            </a:pPr>
            <a:endParaRPr>
              <a:solidFill>
                <a:srgbClr val="49DDFF"/>
              </a:solidFill>
            </a:endParaRPr>
          </a:p>
          <a:p>
            <a:pPr lvl="0" rtl="0">
              <a:spcBef>
                <a:spcPts val="0"/>
              </a:spcBef>
              <a:buNone/>
            </a:pPr>
            <a:endParaRPr>
              <a:solidFill>
                <a:srgbClr val="49DDFF"/>
              </a:solidFill>
            </a:endParaRPr>
          </a:p>
          <a:p>
            <a:pPr lvl="0" rtl="0">
              <a:spcBef>
                <a:spcPts val="0"/>
              </a:spcBef>
              <a:buNone/>
            </a:pPr>
            <a:r>
              <a:rPr lang="en">
                <a:solidFill>
                  <a:srgbClr val="49DDFF"/>
                </a:solidFill>
                <a:latin typeface="Amatic SC"/>
                <a:ea typeface="Amatic SC"/>
                <a:cs typeface="Amatic SC"/>
                <a:sym typeface="Amatic SC"/>
              </a:rPr>
              <a:t> .</a:t>
            </a:r>
          </a:p>
        </p:txBody>
      </p:sp>
      <p:pic>
        <p:nvPicPr>
          <p:cNvPr id="123" name="Shape 123" descr="Sep 22, 2016 11:31:22 AM.jpg"/>
          <p:cNvPicPr preferRelativeResize="0"/>
          <p:nvPr/>
        </p:nvPicPr>
        <p:blipFill>
          <a:blip r:embed="rId3">
            <a:alphaModFix/>
          </a:blip>
          <a:stretch>
            <a:fillRect/>
          </a:stretch>
        </p:blipFill>
        <p:spPr>
          <a:xfrm>
            <a:off x="62100" y="0"/>
            <a:ext cx="1804723" cy="1353550"/>
          </a:xfrm>
          <a:prstGeom prst="rect">
            <a:avLst/>
          </a:prstGeom>
          <a:noFill/>
          <a:ln>
            <a:noFill/>
          </a:ln>
        </p:spPr>
      </p:pic>
      <p:pic>
        <p:nvPicPr>
          <p:cNvPr id="124" name="Shape 124" descr="Sep 22, 2016 11:32:49 AM.jpg"/>
          <p:cNvPicPr preferRelativeResize="0"/>
          <p:nvPr/>
        </p:nvPicPr>
        <p:blipFill>
          <a:blip r:embed="rId4">
            <a:alphaModFix/>
          </a:blip>
          <a:stretch>
            <a:fillRect/>
          </a:stretch>
        </p:blipFill>
        <p:spPr>
          <a:xfrm>
            <a:off x="1706887" y="-18325"/>
            <a:ext cx="1804723" cy="1390200"/>
          </a:xfrm>
          <a:prstGeom prst="rect">
            <a:avLst/>
          </a:prstGeom>
          <a:noFill/>
          <a:ln>
            <a:noFill/>
          </a:ln>
        </p:spPr>
      </p:pic>
      <p:pic>
        <p:nvPicPr>
          <p:cNvPr id="125" name="Shape 125" descr="Sep 22, 2016 11:33:46 AM.jpg"/>
          <p:cNvPicPr preferRelativeResize="0"/>
          <p:nvPr/>
        </p:nvPicPr>
        <p:blipFill>
          <a:blip r:embed="rId5">
            <a:alphaModFix/>
          </a:blip>
          <a:stretch>
            <a:fillRect/>
          </a:stretch>
        </p:blipFill>
        <p:spPr>
          <a:xfrm>
            <a:off x="3511593" y="-18325"/>
            <a:ext cx="1908524" cy="1390200"/>
          </a:xfrm>
          <a:prstGeom prst="rect">
            <a:avLst/>
          </a:prstGeom>
          <a:noFill/>
          <a:ln>
            <a:noFill/>
          </a:ln>
        </p:spPr>
      </p:pic>
      <p:pic>
        <p:nvPicPr>
          <p:cNvPr id="126" name="Shape 126" descr="Sep 22, 2016 11:37:58 AM.jpg"/>
          <p:cNvPicPr preferRelativeResize="0"/>
          <p:nvPr/>
        </p:nvPicPr>
        <p:blipFill>
          <a:blip r:embed="rId6">
            <a:alphaModFix/>
          </a:blip>
          <a:stretch>
            <a:fillRect/>
          </a:stretch>
        </p:blipFill>
        <p:spPr>
          <a:xfrm>
            <a:off x="5350125" y="18325"/>
            <a:ext cx="1696511" cy="1353550"/>
          </a:xfrm>
          <a:prstGeom prst="rect">
            <a:avLst/>
          </a:prstGeom>
          <a:noFill/>
          <a:ln>
            <a:noFill/>
          </a:ln>
        </p:spPr>
      </p:pic>
      <p:pic>
        <p:nvPicPr>
          <p:cNvPr id="127" name="Shape 127" descr="Sep 23, 2016 11:27:58 AM.jpg"/>
          <p:cNvPicPr preferRelativeResize="0"/>
          <p:nvPr/>
        </p:nvPicPr>
        <p:blipFill>
          <a:blip r:embed="rId7">
            <a:alphaModFix/>
          </a:blip>
          <a:stretch>
            <a:fillRect/>
          </a:stretch>
        </p:blipFill>
        <p:spPr>
          <a:xfrm>
            <a:off x="6980925" y="6"/>
            <a:ext cx="1804723" cy="1353543"/>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442</Words>
  <Application>Microsoft Office PowerPoint</Application>
  <PresentationFormat>On-screen Show (16:9)</PresentationFormat>
  <Paragraphs>64</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Impact</vt:lpstr>
      <vt:lpstr>Calibri</vt:lpstr>
      <vt:lpstr>Arial</vt:lpstr>
      <vt:lpstr>Aclonica</vt:lpstr>
      <vt:lpstr>Amatic SC</vt:lpstr>
      <vt:lpstr>Permanent Marker</vt:lpstr>
      <vt:lpstr>Ultra</vt:lpstr>
      <vt:lpstr>Comic Sans MS</vt:lpstr>
      <vt:lpstr>simple-light-2</vt:lpstr>
      <vt:lpstr>               Pawnee</vt:lpstr>
      <vt:lpstr>Clothes worn by the Pawnee Tribe By: Dylan</vt:lpstr>
      <vt:lpstr>Clothing for men and women</vt:lpstr>
      <vt:lpstr>Pawnee Tribe Houses   By: Miguel</vt:lpstr>
      <vt:lpstr>Houses      </vt:lpstr>
      <vt:lpstr>            Pawnee Tribe Community By: oliver</vt:lpstr>
      <vt:lpstr>Geography              By: Lila   </vt:lpstr>
      <vt:lpstr>Food eaten by the Pawnee tribe made by Hilary Taylor</vt:lpstr>
      <vt:lpstr>   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Pawnee</dc:title>
  <dc:creator>Bidlack, Kaitlyn</dc:creator>
  <cp:lastModifiedBy>Bidlack, Kaitlyn</cp:lastModifiedBy>
  <cp:revision>1</cp:revision>
  <dcterms:modified xsi:type="dcterms:W3CDTF">2016-10-17T18:54:13Z</dcterms:modified>
</cp:coreProperties>
</file>